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334" r:id="rId3"/>
    <p:sldId id="311" r:id="rId4"/>
    <p:sldId id="324" r:id="rId5"/>
    <p:sldId id="319" r:id="rId6"/>
    <p:sldId id="320" r:id="rId7"/>
    <p:sldId id="321" r:id="rId8"/>
    <p:sldId id="335" r:id="rId9"/>
    <p:sldId id="313" r:id="rId10"/>
    <p:sldId id="314" r:id="rId11"/>
    <p:sldId id="336" r:id="rId12"/>
    <p:sldId id="284" r:id="rId13"/>
    <p:sldId id="337" r:id="rId14"/>
    <p:sldId id="338" r:id="rId15"/>
    <p:sldId id="339" r:id="rId16"/>
    <p:sldId id="340" r:id="rId17"/>
    <p:sldId id="341" r:id="rId18"/>
    <p:sldId id="342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93" r:id="rId36"/>
    <p:sldId id="285" r:id="rId37"/>
    <p:sldId id="292" r:id="rId38"/>
    <p:sldId id="286" r:id="rId39"/>
    <p:sldId id="294" r:id="rId40"/>
    <p:sldId id="315" r:id="rId41"/>
    <p:sldId id="295" r:id="rId42"/>
    <p:sldId id="296" r:id="rId43"/>
    <p:sldId id="298" r:id="rId44"/>
    <p:sldId id="301" r:id="rId45"/>
    <p:sldId id="297" r:id="rId46"/>
    <p:sldId id="316" r:id="rId47"/>
    <p:sldId id="318" r:id="rId48"/>
    <p:sldId id="302" r:id="rId49"/>
    <p:sldId id="30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08" r:id="rId58"/>
    <p:sldId id="309" r:id="rId59"/>
    <p:sldId id="317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 autoAdjust="0"/>
    <p:restoredTop sz="94717" autoAdjust="0"/>
  </p:normalViewPr>
  <p:slideViewPr>
    <p:cSldViewPr>
      <p:cViewPr varScale="1">
        <p:scale>
          <a:sx n="58" d="100"/>
          <a:sy n="58" d="100"/>
        </p:scale>
        <p:origin x="-77" y="-3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F0364-1A9D-4132-9A73-A33C06D6C5B6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EDF18-93E6-449D-804A-BD6C1EBEB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8F5D3-5363-487B-8793-E386145B2A38}" type="datetime1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8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937E-9DE5-45A6-B53D-F6F7584B03E4}" type="datetime1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97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CABA-FB76-4148-A284-EA84312CC74E}" type="datetime1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2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4D07-6B32-4588-B4A9-F8B6C59BDA41}" type="datetime1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24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2920F-2C35-4727-A16E-34C5426BC103}" type="datetime1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8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CF9-6E51-4512-A3BD-4792E46097CD}" type="datetime1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40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BD5C-619F-4410-90CB-D1B8C2BAEAAB}" type="datetime1">
              <a:rPr lang="en-US" smtClean="0"/>
              <a:t>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8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BAA07-92A0-4F49-925D-5025C5A69750}" type="datetime1">
              <a:rPr lang="en-US" smtClean="0"/>
              <a:t>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3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EC9BD-E481-40C2-A00B-F465F3B06269}" type="datetime1">
              <a:rPr lang="en-US" smtClean="0"/>
              <a:t>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9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BB491-BE6A-4DFB-80D0-6A9F7831D5E3}" type="datetime1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8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481F-38CC-495C-859F-E3379CD9778F}" type="datetime1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A8F42-DEBA-403F-83B7-B72B992958A2}" type="datetime1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76A3D-A490-4E12-BEE8-CFD093C65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2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iteseer.ist.psu.edu/stats/citation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8.jpeg"/><Relationship Id="rId1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3.jpe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27.pn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30.jpeg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iteseer.ist.psu.edu/stats/citation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5" y="204368"/>
            <a:ext cx="3406445" cy="402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26970" y="7620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ai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2" descr="http://cdn.static-economist.com/sites/default/files/images/print-edition/20150509_LDP005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037815"/>
            <a:ext cx="4143375" cy="233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37" y="3108277"/>
            <a:ext cx="2835275" cy="201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www.livetradingnews.com/wp-content/uploads/2015/05/o-ARTIFICIAL-INTELLIGENCE-faceboo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83" y="3366002"/>
            <a:ext cx="5231945" cy="26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AutoShape 6" descr="https://camo.githubusercontent.com/21cc1a4cf1dd804b9a415259d5ed90a03315a5c5/687474703a2f2f73696d6f6e732e6265726b656c65792e6564752f73697465732f64656661756c742f66696c65732f75706c6f6164732f62616e6e6572732f73696d2d62616e6e65722d686f6d655f302e6a7067"/>
          <p:cNvSpPr>
            <a:spLocks noChangeAspect="1" noChangeArrowheads="1"/>
          </p:cNvSpPr>
          <p:nvPr/>
        </p:nvSpPr>
        <p:spPr bwMode="auto">
          <a:xfrm>
            <a:off x="155575" y="-3657600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https://camo.githubusercontent.com/21cc1a4cf1dd804b9a415259d5ed90a03315a5c5/687474703a2f2f73696d6f6e732e6265726b656c65792e6564752f73697465732f64656661756c742f66696c65732f75706c6f6164732f62616e6e6572732f73696d2d62616e6e65722d686f6d655f302e6a7067"/>
          <p:cNvSpPr>
            <a:spLocks noChangeAspect="1" noChangeArrowheads="1"/>
          </p:cNvSpPr>
          <p:nvPr/>
        </p:nvSpPr>
        <p:spPr bwMode="auto">
          <a:xfrm>
            <a:off x="307975" y="-3505200"/>
            <a:ext cx="762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" y="5548250"/>
            <a:ext cx="89344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1" descr="https://camo.githubusercontent.com/6ba63c8d206f585f75f6d032b4a8bc82db05022a/687474703a2f2f692e6e6578746d656469612e636f6d2e61752f4e6577732f32352d626573742d6861636b65722d6d6f766965732d657665722d7468652d736f6369616c2d6e6574776f726b2e6a7067"/>
          <p:cNvSpPr>
            <a:spLocks noChangeAspect="1" noChangeArrowheads="1"/>
          </p:cNvSpPr>
          <p:nvPr/>
        </p:nvSpPr>
        <p:spPr bwMode="auto">
          <a:xfrm>
            <a:off x="155575" y="-13716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926633" y="103188"/>
            <a:ext cx="5181600" cy="93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Artificial Intelligence:</a:t>
            </a:r>
            <a:br>
              <a:rPr lang="en-US" smtClean="0"/>
            </a:br>
            <a:r>
              <a:rPr lang="en-US" smtClean="0"/>
              <a:t>Class Trailer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Pacman</a:t>
            </a:r>
            <a:r>
              <a:rPr lang="en-US" dirty="0" smtClean="0"/>
              <a:t>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17464" r="19492"/>
          <a:stretch/>
        </p:blipFill>
        <p:spPr bwMode="auto">
          <a:xfrm>
            <a:off x="457200" y="1524000"/>
            <a:ext cx="8070574" cy="501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35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Tile-Sliding Puzzle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3999"/>
            <a:ext cx="4267200" cy="424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5138"/>
            <a:ext cx="2057400" cy="622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6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22nd most cited</a:t>
            </a:r>
            <a:r>
              <a:rPr lang="en-US" dirty="0"/>
              <a:t> computer science publication on </a:t>
            </a:r>
            <a:r>
              <a:rPr lang="en-US" dirty="0" err="1"/>
              <a:t>Citeseer</a:t>
            </a:r>
            <a:r>
              <a:rPr lang="en-US" dirty="0"/>
              <a:t> (and 4th most cited publication of this century).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73200"/>
            <a:ext cx="3635045" cy="429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56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56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Best Sellers w/</a:t>
            </a:r>
            <a:br>
              <a:rPr lang="en-US" dirty="0" smtClean="0"/>
            </a:br>
            <a:r>
              <a:rPr lang="en-US" dirty="0" smtClean="0"/>
              <a:t>Hardcover Fiction!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33718"/>
            <a:ext cx="3827318" cy="2450959"/>
          </a:xfrm>
        </p:spPr>
        <p:txBody>
          <a:bodyPr/>
          <a:lstStyle/>
          <a:p>
            <a:r>
              <a:rPr lang="en-US" dirty="0" smtClean="0"/>
              <a:t>Frequent Visits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" y="1160318"/>
            <a:ext cx="861060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photos1.blogger.com/blogger/1165/2048/1600/b%20&amp;%20n%20003.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518" y="3657600"/>
            <a:ext cx="4038600" cy="30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3-media3.fl.yelpcdn.com/bphoto/36zTxe8znU5yH8zf5fYHVw/348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724399"/>
            <a:ext cx="1981059" cy="198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1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"/>
            <a:ext cx="7162800" cy="657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1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56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Best Sellers w/</a:t>
            </a:r>
            <a:br>
              <a:rPr lang="en-US" dirty="0" smtClean="0"/>
            </a:br>
            <a:r>
              <a:rPr lang="en-US" dirty="0" smtClean="0"/>
              <a:t>Hardcover Fiction!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33718"/>
            <a:ext cx="3827318" cy="2450959"/>
          </a:xfrm>
        </p:spPr>
        <p:txBody>
          <a:bodyPr/>
          <a:lstStyle/>
          <a:p>
            <a:r>
              <a:rPr lang="en-US" dirty="0" smtClean="0"/>
              <a:t>Frequent Visits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" y="1160318"/>
            <a:ext cx="861060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photos1.blogger.com/blogger/1165/2048/1600/b%20&amp;%20n%20003.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518" y="3657600"/>
            <a:ext cx="4038600" cy="30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3-media3.fl.yelpcdn.com/bphoto/36zTxe8znU5yH8zf5fYHVw/348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724399"/>
            <a:ext cx="1981059" cy="198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5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16</a:t>
            </a:fld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98418"/>
            <a:ext cx="4243137" cy="183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98418"/>
            <a:ext cx="3657600" cy="266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3619500"/>
            <a:ext cx="653361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0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17</a:t>
            </a:fld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98418"/>
            <a:ext cx="4243137" cy="183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98418"/>
            <a:ext cx="3657600" cy="266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ttp://mitpress.mit.edu/covers/978026201319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14550"/>
            <a:ext cx="1685457" cy="188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3619500"/>
            <a:ext cx="653361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68" y="3311326"/>
            <a:ext cx="2895600" cy="328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images.betterworldbooks.com/013/A-First-Course-in-Database-Systems-Ullman-Jeffrey-D-978013600637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75" y="304800"/>
            <a:ext cx="2216662" cy="312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17062"/>
            <a:ext cx="2590800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22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A576A3D-A490-4E12-BEE8-CFD093C65418}" type="slidenum">
              <a:rPr lang="en-US" smtClean="0"/>
              <a:t>18</a:t>
            </a:fld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98418"/>
            <a:ext cx="4243137" cy="183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98418"/>
            <a:ext cx="3657600" cy="266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ttp://mitpress.mit.edu/covers/978026201319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09800"/>
            <a:ext cx="1685457" cy="188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06" y="67348"/>
            <a:ext cx="5102467" cy="208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ttp://images.betterworldbooks.com/013/A-First-Course-in-Database-Systems-Ullman-Jeffrey-D-978013600637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75" y="304800"/>
            <a:ext cx="2216662" cy="312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pgm.stanford.edu/Images/friedma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55" y="2294642"/>
            <a:ext cx="795576" cy="106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02400"/>
            <a:ext cx="2590800" cy="30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9" t="24842" r="10085" b="18727"/>
          <a:stretch/>
        </p:blipFill>
        <p:spPr bwMode="auto">
          <a:xfrm>
            <a:off x="3158396" y="902400"/>
            <a:ext cx="1511115" cy="1754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 descr="Portrait of Peter by Bart Nagel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08970"/>
            <a:ext cx="1769917" cy="117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9" y="277132"/>
            <a:ext cx="1200416" cy="15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54833"/>
            <a:ext cx="2522450" cy="147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 descr="Photo of Charles E. Leisers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750" y="3724249"/>
            <a:ext cx="1368324" cy="205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hoto of Ron Rives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982" y="2953064"/>
            <a:ext cx="1508383" cy="150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http://www.cs.dartmouth.edu/%7Ethc/images/Cormen05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991" y="4751613"/>
            <a:ext cx="1438841" cy="16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infolab.stanford.edu/~widom/photos/portrait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614" y="1721995"/>
            <a:ext cx="1524186" cy="189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Cliff Stei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72" y="3134681"/>
            <a:ext cx="1512523" cy="189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4856"/>
            <a:ext cx="2819400" cy="319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9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6420031"/>
              </p:ext>
            </p:extLst>
          </p:nvPr>
        </p:nvGraphicFramePr>
        <p:xfrm>
          <a:off x="457200" y="14478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6019800"/>
                <a:gridCol w="1143000"/>
              </a:tblGrid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Period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Presentations/Examinations/Assignments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Points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Various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Presentations/In-Class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100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Python/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Git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 (Assignment 1)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100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Problem Solving w/ State-Space Search (Assignment 2)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100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Problem Solving in Games (Assignment 3)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100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Personal Project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100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Midterm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200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Final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300</a:t>
                      </a:r>
                    </a:p>
                  </a:txBody>
                  <a:tcPr marL="73025" marR="73025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6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Topics – Intelligent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9" y="4452938"/>
            <a:ext cx="2824843" cy="20788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Are they Intelligent?</a:t>
            </a:r>
          </a:p>
          <a:p>
            <a:r>
              <a:rPr lang="en-US" dirty="0" smtClean="0"/>
              <a:t>How can we tell?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74169"/>
            <a:ext cx="5496394" cy="3657600"/>
          </a:xfrm>
          <a:prstGeom prst="rect">
            <a:avLst/>
          </a:prstGeom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14425"/>
            <a:ext cx="4529297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711" y="1295400"/>
            <a:ext cx="3664132" cy="315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89401"/>
            <a:ext cx="2590800" cy="37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05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/>
          <a:lstStyle/>
          <a:p>
            <a:r>
              <a:rPr lang="en-US" dirty="0" smtClean="0"/>
              <a:t>Class Introductions/AI Interests/Project Ideas</a:t>
            </a:r>
          </a:p>
          <a:p>
            <a:r>
              <a:rPr lang="en-US" dirty="0" smtClean="0"/>
              <a:t>Final 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7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 (Programming)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Assignment 1: </a:t>
            </a:r>
            <a:r>
              <a:rPr lang="en-US" dirty="0" err="1" smtClean="0"/>
              <a:t>Git</a:t>
            </a:r>
            <a:r>
              <a:rPr lang="en-US" dirty="0" smtClean="0"/>
              <a:t>/Python Basics</a:t>
            </a:r>
          </a:p>
          <a:p>
            <a:r>
              <a:rPr lang="en-US" dirty="0" smtClean="0"/>
              <a:t>Assignment </a:t>
            </a:r>
            <a:r>
              <a:rPr lang="en-US" dirty="0"/>
              <a:t>2</a:t>
            </a:r>
            <a:r>
              <a:rPr lang="en-US" dirty="0" smtClean="0"/>
              <a:t>: State-Space Search</a:t>
            </a:r>
          </a:p>
          <a:p>
            <a:r>
              <a:rPr lang="en-US" dirty="0" smtClean="0"/>
              <a:t>Assignment </a:t>
            </a:r>
            <a:r>
              <a:rPr lang="en-US" dirty="0"/>
              <a:t>3</a:t>
            </a:r>
            <a:r>
              <a:rPr lang="en-US" dirty="0" smtClean="0"/>
              <a:t>: Games</a:t>
            </a:r>
          </a:p>
          <a:p>
            <a:r>
              <a:rPr lang="en-US" dirty="0" smtClean="0"/>
              <a:t>Personal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7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Midterm (20%)</a:t>
            </a:r>
          </a:p>
          <a:p>
            <a:r>
              <a:rPr lang="en-US" dirty="0" smtClean="0"/>
              <a:t>Final (30%): </a:t>
            </a:r>
            <a:r>
              <a:rPr lang="en-US" dirty="0"/>
              <a:t>May 18 @ 3:30-5:30p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 </a:t>
            </a:r>
            <a:r>
              <a:rPr lang="en-US" dirty="0"/>
              <a:t>P</a:t>
            </a:r>
            <a:r>
              <a:rPr lang="en-US" dirty="0" smtClean="0"/>
              <a:t>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Choose a Problem</a:t>
            </a:r>
          </a:p>
          <a:p>
            <a:pPr lvl="1"/>
            <a:r>
              <a:rPr lang="en-US" dirty="0" smtClean="0"/>
              <a:t>Words With Friends</a:t>
            </a:r>
          </a:p>
          <a:p>
            <a:r>
              <a:rPr lang="en-US" dirty="0" smtClean="0"/>
              <a:t>Utilize AI Algorithm to find solutions w/ Python.</a:t>
            </a:r>
          </a:p>
          <a:p>
            <a:r>
              <a:rPr lang="en-US" dirty="0" smtClean="0"/>
              <a:t>Plan to share code with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22nd most cited</a:t>
            </a:r>
            <a:r>
              <a:rPr lang="en-US" dirty="0"/>
              <a:t> computer science publication on </a:t>
            </a:r>
            <a:r>
              <a:rPr lang="en-US" dirty="0" err="1"/>
              <a:t>Citeseer</a:t>
            </a:r>
            <a:r>
              <a:rPr lang="en-US" dirty="0"/>
              <a:t> (and 4th most cited publication of this century).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73200"/>
            <a:ext cx="3635045" cy="429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52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dirty="0" smtClean="0"/>
              <a:t>Dr. Stuart Russell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9" r="42771" b="1438"/>
          <a:stretch/>
        </p:blipFill>
        <p:spPr bwMode="auto">
          <a:xfrm>
            <a:off x="76200" y="838200"/>
            <a:ext cx="7203326" cy="573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32" y="843815"/>
            <a:ext cx="2690978" cy="356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4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Dr. Peter </a:t>
            </a:r>
            <a:r>
              <a:rPr lang="en-US" dirty="0" err="1" smtClean="0"/>
              <a:t>Norvig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0" r="20522"/>
          <a:stretch/>
        </p:blipFill>
        <p:spPr bwMode="auto">
          <a:xfrm>
            <a:off x="45997" y="1600199"/>
            <a:ext cx="8958360" cy="462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Portrait of Peter by Bart Nag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248" y="3964531"/>
            <a:ext cx="3623109" cy="24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Pacman</a:t>
            </a:r>
            <a:r>
              <a:rPr lang="en-US" dirty="0" smtClean="0"/>
              <a:t>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17464" r="19492"/>
          <a:stretch/>
        </p:blipFill>
        <p:spPr bwMode="auto">
          <a:xfrm>
            <a:off x="457200" y="1524000"/>
            <a:ext cx="8070574" cy="501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3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Pacman</a:t>
            </a:r>
            <a:r>
              <a:rPr lang="en-US" dirty="0" smtClean="0"/>
              <a:t> Projects:</a:t>
            </a:r>
            <a:br>
              <a:rPr lang="en-US" dirty="0" smtClean="0"/>
            </a:br>
            <a:r>
              <a:rPr lang="en-US" dirty="0" smtClean="0"/>
              <a:t>Dr. John </a:t>
            </a:r>
            <a:r>
              <a:rPr lang="en-US" dirty="0" err="1" smtClean="0"/>
              <a:t>DeNero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 </a:t>
            </a:r>
            <a:r>
              <a:rPr lang="en-US" dirty="0" err="1"/>
              <a:t>DeNero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John DeNero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048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7" r="15311" b="11588"/>
          <a:stretch/>
        </p:blipFill>
        <p:spPr bwMode="auto">
          <a:xfrm>
            <a:off x="762000" y="3132154"/>
            <a:ext cx="7658100" cy="362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14979" r="42437" b="66219"/>
          <a:stretch/>
        </p:blipFill>
        <p:spPr bwMode="auto">
          <a:xfrm>
            <a:off x="37699" y="1562100"/>
            <a:ext cx="7055002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33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Pacman</a:t>
            </a:r>
            <a:r>
              <a:rPr lang="en-US" dirty="0" smtClean="0"/>
              <a:t> Projects</a:t>
            </a:r>
            <a:br>
              <a:rPr lang="en-US" dirty="0" smtClean="0"/>
            </a:br>
            <a:r>
              <a:rPr lang="en-US" dirty="0" smtClean="0"/>
              <a:t>Dr. Dan Klein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29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" t="14681" r="32661" b="46352"/>
          <a:stretch/>
        </p:blipFill>
        <p:spPr bwMode="auto">
          <a:xfrm>
            <a:off x="93132" y="1424609"/>
            <a:ext cx="8947222" cy="299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7" t="15791" r="11598" b="9551"/>
          <a:stretch/>
        </p:blipFill>
        <p:spPr bwMode="auto">
          <a:xfrm>
            <a:off x="5403511" y="3276600"/>
            <a:ext cx="3636843" cy="326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0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Topics -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11" y="1219200"/>
            <a:ext cx="50165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https://thepeoplescriticnytx.files.wordpress.com/2011/11/nutcracker-charles-louis-yoshiyama.jpg"/>
          <p:cNvSpPr>
            <a:spLocks noChangeAspect="1" noChangeArrowheads="1"/>
          </p:cNvSpPr>
          <p:nvPr/>
        </p:nvSpPr>
        <p:spPr bwMode="auto">
          <a:xfrm>
            <a:off x="155575" y="-3086100"/>
            <a:ext cx="9401175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" y="2362200"/>
            <a:ext cx="5226322" cy="357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54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Pacman</a:t>
            </a:r>
            <a:r>
              <a:rPr lang="en-US" dirty="0" smtClean="0"/>
              <a:t> Projects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Dr. Pieter </a:t>
            </a:r>
            <a:r>
              <a:rPr lang="en-US" dirty="0" err="1"/>
              <a:t>Abbeel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30</a:t>
            </a:fld>
            <a:endParaRPr lang="en-US"/>
          </a:p>
        </p:txBody>
      </p:sp>
      <p:pic>
        <p:nvPicPr>
          <p:cNvPr id="4098" name="Picture 2" descr="http://www.cs.berkeley.edu/%7Epabbeel/images/first_graders/first_graders_2011_04_08_4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t="3541" r="22965" b="26964"/>
          <a:stretch/>
        </p:blipFill>
        <p:spPr bwMode="auto">
          <a:xfrm>
            <a:off x="93844" y="4114800"/>
            <a:ext cx="3303874" cy="258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http://www.cs.berkeley.edu/%7Epabbeel/images/piet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098118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4" t="40506" r="7403"/>
          <a:stretch/>
        </p:blipFill>
        <p:spPr bwMode="auto">
          <a:xfrm>
            <a:off x="93844" y="1131806"/>
            <a:ext cx="5625896" cy="292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3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7" y="1472682"/>
            <a:ext cx="894643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7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32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10" y="1676400"/>
            <a:ext cx="881773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7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33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7239000" cy="528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40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AAAI.ORG</a:t>
            </a:r>
            <a:br>
              <a:rPr lang="en-US" dirty="0" smtClean="0"/>
            </a:br>
            <a:r>
              <a:rPr lang="en-US" dirty="0" smtClean="0"/>
              <a:t>More Later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34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7924800" cy="484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3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Tentative Course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1295400"/>
            <a:ext cx="3200400" cy="4830763"/>
          </a:xfrm>
        </p:spPr>
        <p:txBody>
          <a:bodyPr/>
          <a:lstStyle/>
          <a:p>
            <a:r>
              <a:rPr lang="en-US" dirty="0" smtClean="0"/>
              <a:t>Chapters 1-10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4724400" cy="55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144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hris\University\Teaching\cs221\WWW\slides\img\wal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270" y="9993"/>
            <a:ext cx="9391552" cy="684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3270" y="0"/>
            <a:ext cx="9194870" cy="1524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roadway" pitchFamily="82" charset="0"/>
              </a:rPr>
              <a:t>Chapter 1</a:t>
            </a:r>
            <a:br>
              <a:rPr lang="en-US" dirty="0" smtClean="0">
                <a:solidFill>
                  <a:schemeClr val="bg1"/>
                </a:solidFill>
                <a:latin typeface="Broadway" pitchFamily="82" charset="0"/>
              </a:rPr>
            </a:br>
            <a:r>
              <a:rPr lang="en-US" dirty="0" smtClean="0">
                <a:solidFill>
                  <a:schemeClr val="bg1"/>
                </a:solidFill>
                <a:latin typeface="Broadway" pitchFamily="82" charset="0"/>
              </a:rPr>
              <a:t>What is AI?</a:t>
            </a:r>
            <a:endParaRPr lang="en-US" dirty="0">
              <a:solidFill>
                <a:schemeClr val="bg1"/>
              </a:solidFill>
              <a:latin typeface="Broadway" pitchFamily="82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429000" y="1938101"/>
            <a:ext cx="5562600" cy="2971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is Intelligence?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6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3270" y="0"/>
            <a:ext cx="9194870" cy="1524000"/>
          </a:xfrm>
        </p:spPr>
        <p:txBody>
          <a:bodyPr>
            <a:normAutofit/>
          </a:bodyPr>
          <a:lstStyle/>
          <a:p>
            <a:r>
              <a:rPr lang="en-US" dirty="0">
                <a:latin typeface="Broadway" pitchFamily="82" charset="0"/>
              </a:rPr>
              <a:t>Chapter 1</a:t>
            </a:r>
            <a:br>
              <a:rPr lang="en-US" dirty="0">
                <a:latin typeface="Broadway" pitchFamily="82" charset="0"/>
              </a:rPr>
            </a:br>
            <a:r>
              <a:rPr lang="en-US" dirty="0">
                <a:latin typeface="Broadway" pitchFamily="82" charset="0"/>
              </a:rPr>
              <a:t>What is AI?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200" y="1938101"/>
            <a:ext cx="8915400" cy="2971800"/>
          </a:xfrm>
        </p:spPr>
        <p:txBody>
          <a:bodyPr>
            <a:normAutofit/>
          </a:bodyPr>
          <a:lstStyle/>
          <a:p>
            <a:r>
              <a:rPr lang="en-US" dirty="0"/>
              <a:t>Introduce Science of Artificial Intelligence </a:t>
            </a:r>
          </a:p>
          <a:p>
            <a:r>
              <a:rPr lang="en-US" dirty="0"/>
              <a:t>History of AI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0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Broadway" pitchFamily="82" charset="0"/>
              </a:rPr>
              <a:t>Git</a:t>
            </a:r>
            <a:r>
              <a:rPr lang="en-US" dirty="0" smtClean="0">
                <a:latin typeface="Broadway" pitchFamily="82" charset="0"/>
              </a:rPr>
              <a:t>/GitHub/Python 2.7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Assignment 1: 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Basics</a:t>
            </a:r>
          </a:p>
          <a:p>
            <a:pPr lvl="1"/>
            <a:r>
              <a:rPr lang="en-US" dirty="0" smtClean="0"/>
              <a:t>Install/Configure </a:t>
            </a:r>
            <a:r>
              <a:rPr lang="en-US" dirty="0" err="1" smtClean="0"/>
              <a:t>Git</a:t>
            </a:r>
            <a:r>
              <a:rPr lang="en-US" dirty="0" smtClean="0"/>
              <a:t>/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Send me your </a:t>
            </a:r>
            <a:r>
              <a:rPr lang="en-US" dirty="0" err="1" smtClean="0"/>
              <a:t>GitHub</a:t>
            </a:r>
            <a:r>
              <a:rPr lang="en-US" dirty="0" smtClean="0"/>
              <a:t> Information</a:t>
            </a:r>
          </a:p>
          <a:p>
            <a:pPr lvl="1"/>
            <a:r>
              <a:rPr lang="en-US" dirty="0" smtClean="0"/>
              <a:t>Get access to private Class Repository</a:t>
            </a:r>
          </a:p>
          <a:p>
            <a:r>
              <a:rPr lang="en-US" dirty="0" smtClean="0"/>
              <a:t>Python Introduction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2762"/>
          </a:xfrm>
        </p:spPr>
        <p:txBody>
          <a:bodyPr>
            <a:normAutofit/>
          </a:bodyPr>
          <a:lstStyle/>
          <a:p>
            <a:r>
              <a:rPr lang="en-US" dirty="0" smtClean="0"/>
              <a:t>Chapter 2:</a:t>
            </a:r>
            <a:br>
              <a:rPr lang="en-US" dirty="0" smtClean="0"/>
            </a:br>
            <a:r>
              <a:rPr lang="en-US" dirty="0" smtClean="0"/>
              <a:t>Intelligent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r>
              <a:rPr lang="en-US" dirty="0" smtClean="0"/>
              <a:t>Agents operate in world</a:t>
            </a:r>
          </a:p>
          <a:p>
            <a:r>
              <a:rPr lang="en-US" dirty="0" smtClean="0"/>
              <a:t>Is Agent Intelligent?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Topics -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71" y="1140823"/>
            <a:ext cx="4132829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05909"/>
            <a:ext cx="4743450" cy="180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4953000" cy="295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16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2762"/>
          </a:xfrm>
        </p:spPr>
        <p:txBody>
          <a:bodyPr>
            <a:normAutofit/>
          </a:bodyPr>
          <a:lstStyle/>
          <a:p>
            <a:r>
              <a:rPr lang="en-US" dirty="0" smtClean="0"/>
              <a:t>Chapter 2:</a:t>
            </a:r>
            <a:br>
              <a:rPr lang="en-US" dirty="0" smtClean="0"/>
            </a:br>
            <a:r>
              <a:rPr lang="en-US" dirty="0"/>
              <a:t>Problem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r>
              <a:rPr lang="en-US" dirty="0" smtClean="0"/>
              <a:t>Examine problems</a:t>
            </a:r>
          </a:p>
          <a:p>
            <a:pPr lvl="1"/>
            <a:r>
              <a:rPr lang="en-US" dirty="0" smtClean="0"/>
              <a:t>Problems people solve</a:t>
            </a:r>
          </a:p>
          <a:p>
            <a:pPr lvl="1"/>
            <a:r>
              <a:rPr lang="en-US" dirty="0" smtClean="0"/>
              <a:t>Problems not currently solved by computers</a:t>
            </a:r>
          </a:p>
          <a:p>
            <a:r>
              <a:rPr lang="en-US" dirty="0" smtClean="0"/>
              <a:t>Develop characteristics for describing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Chapter 3:</a:t>
            </a:r>
            <a:br>
              <a:rPr lang="en-US" dirty="0"/>
            </a:br>
            <a:r>
              <a:rPr lang="en-US" dirty="0"/>
              <a:t>State-Space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Uniformed Search</a:t>
            </a:r>
          </a:p>
          <a:p>
            <a:r>
              <a:rPr lang="en-US" dirty="0" smtClean="0"/>
              <a:t>Heuristics</a:t>
            </a:r>
          </a:p>
          <a:p>
            <a:r>
              <a:rPr lang="en-US" dirty="0" smtClean="0"/>
              <a:t>Informed Search</a:t>
            </a:r>
          </a:p>
          <a:p>
            <a:pPr lvl="1"/>
            <a:r>
              <a:rPr lang="en-US" dirty="0" smtClean="0"/>
              <a:t>A*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228600"/>
            <a:ext cx="8229600" cy="1249362"/>
          </a:xfrm>
        </p:spPr>
        <p:txBody>
          <a:bodyPr>
            <a:noAutofit/>
          </a:bodyPr>
          <a:lstStyle/>
          <a:p>
            <a:r>
              <a:rPr lang="en-US" dirty="0" smtClean="0"/>
              <a:t>Assignment 2: The Maze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76" y="1600200"/>
            <a:ext cx="3721916" cy="4525963"/>
          </a:xfrm>
        </p:spPr>
        <p:txBody>
          <a:bodyPr/>
          <a:lstStyle/>
          <a:p>
            <a:r>
              <a:rPr lang="en-US" dirty="0" smtClean="0"/>
              <a:t>Uniformed Search</a:t>
            </a:r>
          </a:p>
          <a:p>
            <a:r>
              <a:rPr lang="en-US" dirty="0" smtClean="0"/>
              <a:t>Heuristics</a:t>
            </a:r>
          </a:p>
          <a:p>
            <a:r>
              <a:rPr lang="en-US" dirty="0" smtClean="0"/>
              <a:t>Informed Search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42</a:t>
            </a:fld>
            <a:endParaRPr lang="en-US"/>
          </a:p>
        </p:txBody>
      </p:sp>
      <p:sp>
        <p:nvSpPr>
          <p:cNvPr id="6" name="AutoShape 2" descr="https://s3-us-west-2.amazonaws.com/cs188websitecontent/projects/release/search/v1/001/maz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648200"/>
            <a:ext cx="389135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68" y="1210491"/>
            <a:ext cx="5114109" cy="5114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838" y="3352800"/>
            <a:ext cx="1860161" cy="185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21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4:</a:t>
            </a:r>
            <a:br>
              <a:rPr lang="en-US" dirty="0" smtClean="0"/>
            </a:br>
            <a:r>
              <a:rPr lang="en-US" dirty="0" smtClean="0"/>
              <a:t>Beyond Classical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Search Methods</a:t>
            </a:r>
          </a:p>
          <a:p>
            <a:pPr lvl="1"/>
            <a:r>
              <a:rPr lang="en-US" dirty="0" smtClean="0"/>
              <a:t>Beam Search</a:t>
            </a:r>
          </a:p>
          <a:p>
            <a:pPr lvl="1"/>
            <a:r>
              <a:rPr lang="en-US" dirty="0" smtClean="0"/>
              <a:t>Genetic Algorithms</a:t>
            </a:r>
          </a:p>
          <a:p>
            <a:r>
              <a:rPr lang="en-US" dirty="0" smtClean="0"/>
              <a:t>Incomplete Knowledge</a:t>
            </a:r>
          </a:p>
          <a:p>
            <a:pPr lvl="1"/>
            <a:r>
              <a:rPr lang="en-US" dirty="0" err="1" smtClean="0"/>
              <a:t>And/Or</a:t>
            </a:r>
            <a:r>
              <a:rPr lang="en-US" dirty="0" smtClean="0"/>
              <a:t> Trees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3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 Adversarial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Multiplayer Games</a:t>
            </a:r>
          </a:p>
          <a:p>
            <a:r>
              <a:rPr lang="en-US" dirty="0" err="1" smtClean="0"/>
              <a:t>Minimax</a:t>
            </a:r>
            <a:endParaRPr lang="en-US" dirty="0" smtClean="0"/>
          </a:p>
          <a:p>
            <a:r>
              <a:rPr lang="en-US" dirty="0" smtClean="0"/>
              <a:t>Alpha Beta Cutoff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44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76400"/>
            <a:ext cx="4370181" cy="307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78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Chapter 5/Assignment 3:</a:t>
            </a:r>
            <a:br>
              <a:rPr lang="en-US" dirty="0" smtClean="0"/>
            </a:br>
            <a:r>
              <a:rPr lang="en-US" dirty="0" smtClean="0"/>
              <a:t>Adversarial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133600"/>
          </a:xfrm>
        </p:spPr>
        <p:txBody>
          <a:bodyPr/>
          <a:lstStyle/>
          <a:p>
            <a:r>
              <a:rPr lang="en-US" dirty="0" err="1" smtClean="0"/>
              <a:t>Minimax</a:t>
            </a:r>
            <a:r>
              <a:rPr lang="en-US" dirty="0" smtClean="0"/>
              <a:t>, Alpha Beta, </a:t>
            </a:r>
            <a:r>
              <a:rPr lang="en-US" dirty="0" err="1" smtClean="0"/>
              <a:t>Expectimax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45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26" y="1371600"/>
            <a:ext cx="550606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94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Chapters 1-5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1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 Introductions /</a:t>
            </a:r>
            <a:br>
              <a:rPr lang="en-US" dirty="0" smtClean="0"/>
            </a:br>
            <a:r>
              <a:rPr lang="en-US" dirty="0" smtClean="0"/>
              <a:t>Project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CSP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Constraint Satisfaction Problems</a:t>
            </a:r>
          </a:p>
          <a:p>
            <a:r>
              <a:rPr lang="en-US" dirty="0" smtClean="0"/>
              <a:t>AC-3 Algorithm</a:t>
            </a:r>
            <a:endParaRPr lang="en-US" dirty="0"/>
          </a:p>
          <a:p>
            <a:r>
              <a:rPr lang="en-US" dirty="0" err="1" smtClean="0"/>
              <a:t>Cutsets</a:t>
            </a:r>
            <a:endParaRPr lang="en-US" dirty="0" smtClean="0"/>
          </a:p>
          <a:p>
            <a:r>
              <a:rPr lang="en-US" dirty="0" smtClean="0"/>
              <a:t>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62200"/>
            <a:ext cx="3239213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78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7: Logical 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Propositional Logic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49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133600"/>
            <a:ext cx="649605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33997"/>
            <a:ext cx="5867400" cy="298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78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494384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112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7: Logical Agents w/</a:t>
            </a:r>
            <a:br>
              <a:rPr lang="en-US" dirty="0" smtClean="0"/>
            </a:br>
            <a:r>
              <a:rPr lang="en-US" dirty="0" err="1" smtClean="0"/>
              <a:t>Wumpus</a:t>
            </a:r>
            <a:r>
              <a:rPr lang="en-US" dirty="0" smtClean="0"/>
              <a:t>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Wumpus</a:t>
            </a:r>
            <a:r>
              <a:rPr lang="en-US" dirty="0" smtClean="0"/>
              <a:t>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50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23" y="1600200"/>
            <a:ext cx="5378450" cy="258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02" y="4182065"/>
            <a:ext cx="8439674" cy="211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58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FOL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First-Order Logic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2104760"/>
            <a:ext cx="6291197" cy="436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1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 FOL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52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" y="1447799"/>
            <a:ext cx="8956431" cy="498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87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 FOL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 – Fun!</a:t>
            </a:r>
          </a:p>
          <a:p>
            <a:r>
              <a:rPr lang="en-US" dirty="0" smtClean="0"/>
              <a:t>FOL – Powerful!</a:t>
            </a:r>
          </a:p>
          <a:p>
            <a:r>
              <a:rPr lang="en-US" dirty="0" smtClean="0"/>
              <a:t>FOL:</a:t>
            </a:r>
          </a:p>
          <a:p>
            <a:pPr lvl="1"/>
            <a:r>
              <a:rPr lang="en-US" dirty="0" smtClean="0"/>
              <a:t>Algorithms much more complex</a:t>
            </a:r>
          </a:p>
          <a:p>
            <a:pPr lvl="1"/>
            <a:r>
              <a:rPr lang="en-US" dirty="0" smtClean="0"/>
              <a:t>Reasoning is quickly intractable!!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0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smtClean="0"/>
              <a:t>Reasoning w/ FOL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7620000" cy="4910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4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Chapter 10: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Planning with Logic</a:t>
            </a:r>
          </a:p>
          <a:p>
            <a:r>
              <a:rPr lang="en-US" dirty="0" err="1" smtClean="0"/>
              <a:t>Shakey’s</a:t>
            </a:r>
            <a:r>
              <a:rPr lang="en-US" dirty="0" smtClean="0"/>
              <a:t>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55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2400"/>
            <a:ext cx="3657600" cy="42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4432338"/>
            <a:ext cx="7254003" cy="22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1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10: </a:t>
            </a:r>
            <a:r>
              <a:rPr lang="en-US" dirty="0" smtClean="0"/>
              <a:t>Planning w/ Blocks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56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7321550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12642"/>
            <a:ext cx="7010400" cy="271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7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1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Chapters 1-10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925245"/>
              </p:ext>
            </p:extLst>
          </p:nvPr>
        </p:nvGraphicFramePr>
        <p:xfrm>
          <a:off x="457200" y="14478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6019800"/>
                <a:gridCol w="1143000"/>
              </a:tblGrid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Period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Presentations/Examinations/Assignments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Points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Various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Presentations/In-Class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100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Python/</a:t>
                      </a: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Git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 (Assignment 1)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100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Problem Solving w/ State-Space Search (Assignment 2)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100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Problem Solving in Games (Assignment 3)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100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Personal Project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100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Midterm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200</a:t>
                      </a:r>
                    </a:p>
                  </a:txBody>
                  <a:tcPr marL="73025" marR="73025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 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Final</a:t>
                      </a:r>
                    </a:p>
                  </a:txBody>
                  <a:tcPr marL="73025" marR="73025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Aft>
                          <a:spcPts val="120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/>
                          <a:ea typeface="Arial Unicode MS"/>
                          <a:cs typeface="+mn-cs"/>
                        </a:rPr>
                        <a:t>300</a:t>
                      </a:r>
                    </a:p>
                  </a:txBody>
                  <a:tcPr marL="73025" marR="73025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5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Tile Sliding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27274"/>
            <a:ext cx="8763000" cy="521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7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Memories &amp;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4" y="1219199"/>
            <a:ext cx="8545286" cy="51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03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8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"/>
            <a:ext cx="7010400" cy="652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 rot="4190384">
            <a:off x="6112087" y="2179441"/>
            <a:ext cx="2836507" cy="1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9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40" y="1600201"/>
            <a:ext cx="6658826" cy="762000"/>
          </a:xfrm>
        </p:spPr>
        <p:txBody>
          <a:bodyPr/>
          <a:lstStyle/>
          <a:p>
            <a:r>
              <a:rPr lang="en-US" dirty="0" smtClean="0"/>
              <a:t>Home Hedges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76A3D-A490-4E12-BEE8-CFD093C65418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0" y="2362200"/>
            <a:ext cx="8135537" cy="430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2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562</Words>
  <Application>Microsoft Office PowerPoint</Application>
  <PresentationFormat>On-screen Show (4:3)</PresentationFormat>
  <Paragraphs>237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PowerPoint Presentation</vt:lpstr>
      <vt:lpstr>AI Topics – Intelligent Agents</vt:lpstr>
      <vt:lpstr>AI Topics - Abstraction</vt:lpstr>
      <vt:lpstr>AI Topics - Learning</vt:lpstr>
      <vt:lpstr>Artificial Intelligence</vt:lpstr>
      <vt:lpstr>Tile Sliding Domain</vt:lpstr>
      <vt:lpstr>Memories &amp; Learning</vt:lpstr>
      <vt:lpstr>PowerPoint Presentation</vt:lpstr>
      <vt:lpstr>Mazes</vt:lpstr>
      <vt:lpstr>Pacman Projects</vt:lpstr>
      <vt:lpstr>Tile-Sliding Puzzle</vt:lpstr>
      <vt:lpstr>Textbook</vt:lpstr>
      <vt:lpstr>Best Sellers w/ Hardcover Fiction!</vt:lpstr>
      <vt:lpstr>PowerPoint Presentation</vt:lpstr>
      <vt:lpstr>Best Sellers w/ Hardcover Fiction!</vt:lpstr>
      <vt:lpstr>Computer Science</vt:lpstr>
      <vt:lpstr>Computer Science</vt:lpstr>
      <vt:lpstr>Computer Science</vt:lpstr>
      <vt:lpstr>Grading</vt:lpstr>
      <vt:lpstr>In-Class Presentations</vt:lpstr>
      <vt:lpstr>Assignments (Programming)</vt:lpstr>
      <vt:lpstr>Tests</vt:lpstr>
      <vt:lpstr>Personal Project</vt:lpstr>
      <vt:lpstr>Textbook</vt:lpstr>
      <vt:lpstr>Dr. Stuart Russell</vt:lpstr>
      <vt:lpstr>Dr. Peter Norvig</vt:lpstr>
      <vt:lpstr>Pacman Projects</vt:lpstr>
      <vt:lpstr>Pacman Projects: Dr. John DeNero</vt:lpstr>
      <vt:lpstr>Pacman Projects Dr. Dan Klein</vt:lpstr>
      <vt:lpstr>Pacman Projects Dr. Pieter Abbeel</vt:lpstr>
      <vt:lpstr>Additional Materials</vt:lpstr>
      <vt:lpstr>Additional Materials</vt:lpstr>
      <vt:lpstr>Additional Materials</vt:lpstr>
      <vt:lpstr>AAAI.ORG More Later</vt:lpstr>
      <vt:lpstr>Tentative Course Schedule</vt:lpstr>
      <vt:lpstr>Chapter 1 What is AI?</vt:lpstr>
      <vt:lpstr>Chapter 1 What is AI?</vt:lpstr>
      <vt:lpstr>Git/GitHub/Python 2.7</vt:lpstr>
      <vt:lpstr>Chapter 2: Intelligent Agents</vt:lpstr>
      <vt:lpstr>Chapter 2: Problem Characteristics</vt:lpstr>
      <vt:lpstr>Chapter 3: State-Space Search</vt:lpstr>
      <vt:lpstr>Assignment 2: The Maze</vt:lpstr>
      <vt:lpstr>Chapter 4: Beyond Classical Search</vt:lpstr>
      <vt:lpstr>Chapter 5 Adversarial Search</vt:lpstr>
      <vt:lpstr>Chapter 5/Assignment 3: Adversarial Search</vt:lpstr>
      <vt:lpstr>Midterm</vt:lpstr>
      <vt:lpstr>Class Introductions / Project Ideas</vt:lpstr>
      <vt:lpstr>Chapter 6: CSP</vt:lpstr>
      <vt:lpstr>Chapter 7: Logical Agents</vt:lpstr>
      <vt:lpstr>Chapter 7: Logical Agents w/ Wumpus World</vt:lpstr>
      <vt:lpstr>Chapter 8: FOL</vt:lpstr>
      <vt:lpstr>Chapter 8: FOL</vt:lpstr>
      <vt:lpstr>Chapter 8: FOL</vt:lpstr>
      <vt:lpstr>Chapter 9: Inference</vt:lpstr>
      <vt:lpstr>Chapter 10: Planning</vt:lpstr>
      <vt:lpstr>Chapter 10: Planning w/ Blocks World</vt:lpstr>
      <vt:lpstr>Class Presentations</vt:lpstr>
      <vt:lpstr>Final </vt:lpstr>
      <vt:lpstr>Grading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UserID</dc:creator>
  <cp:lastModifiedBy>david ruby</cp:lastModifiedBy>
  <cp:revision>94</cp:revision>
  <dcterms:created xsi:type="dcterms:W3CDTF">2013-07-17T21:55:23Z</dcterms:created>
  <dcterms:modified xsi:type="dcterms:W3CDTF">2016-01-20T21:04:44Z</dcterms:modified>
</cp:coreProperties>
</file>